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58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67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282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8665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144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708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84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376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46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01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33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82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15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A0DC7-7EE0-418A-8078-2837F4CC701D}" type="datetimeFigureOut">
              <a:rPr lang="fi-FI" smtClean="0"/>
              <a:t>13.9.2018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6B873-CBC5-4AE4-96D5-1EB43B19645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0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3301F1-610D-4380-91E6-BED3216D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05" y="88557"/>
            <a:ext cx="8301990" cy="1425283"/>
          </a:xfrm>
        </p:spPr>
        <p:txBody>
          <a:bodyPr>
            <a:normAutofit/>
          </a:bodyPr>
          <a:lstStyle/>
          <a:p>
            <a:pPr algn="ctr"/>
            <a:r>
              <a:rPr lang="fi-FI" sz="3200" b="1" dirty="0">
                <a:latin typeface="+mn-lt"/>
              </a:rPr>
              <a:t>Tuotantoeläinten häiriökäyttäytymisen ehkäisy nautakarjatiloilla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03ED19-1256-4275-9CA8-418F7E299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563455"/>
            <a:ext cx="7886700" cy="1111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400" dirty="0"/>
              <a:t>Helena Telkänranta 13.9.2018</a:t>
            </a:r>
          </a:p>
          <a:p>
            <a:pPr marL="0" indent="0" algn="ctr">
              <a:buNone/>
            </a:pPr>
            <a:r>
              <a:rPr lang="fi-FI" sz="2400" dirty="0" err="1"/>
              <a:t>Mavin</a:t>
            </a:r>
            <a:r>
              <a:rPr lang="fi-FI" sz="2400" dirty="0"/>
              <a:t> Tieto itää! -verkkoluentosarja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2F5FC9C-D898-46DA-93A3-A9DC63B0C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4111" r="333" b="15293"/>
          <a:stretch/>
        </p:blipFill>
        <p:spPr>
          <a:xfrm>
            <a:off x="512573" y="1557094"/>
            <a:ext cx="8210422" cy="3743812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86D8D09-4913-46A2-90AF-A075F08B2E0F}"/>
              </a:ext>
            </a:extLst>
          </p:cNvPr>
          <p:cNvSpPr txBox="1">
            <a:spLocks/>
          </p:cNvSpPr>
          <p:nvPr/>
        </p:nvSpPr>
        <p:spPr>
          <a:xfrm>
            <a:off x="5486272" y="5053122"/>
            <a:ext cx="3352800" cy="365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b="1" dirty="0">
                <a:solidFill>
                  <a:schemeClr val="bg1"/>
                </a:solidFill>
              </a:rPr>
              <a:t>Wikimedia </a:t>
            </a:r>
            <a:r>
              <a:rPr lang="fi-FI" sz="1400" b="1" dirty="0" err="1">
                <a:solidFill>
                  <a:schemeClr val="bg1"/>
                </a:solidFill>
              </a:rPr>
              <a:t>Commons</a:t>
            </a:r>
            <a:r>
              <a:rPr lang="fi-FI" sz="1400" b="1" dirty="0">
                <a:solidFill>
                  <a:schemeClr val="bg1"/>
                </a:solidFill>
              </a:rPr>
              <a:t> / </a:t>
            </a:r>
            <a:r>
              <a:rPr lang="fi-FI" sz="1400" b="1" dirty="0" err="1">
                <a:solidFill>
                  <a:schemeClr val="bg1"/>
                </a:solidFill>
              </a:rPr>
              <a:t>Eirian</a:t>
            </a:r>
            <a:r>
              <a:rPr lang="fi-FI" sz="1400" b="1" dirty="0">
                <a:solidFill>
                  <a:schemeClr val="bg1"/>
                </a:solidFill>
              </a:rPr>
              <a:t> Evans, CC BY-SA 2.0</a:t>
            </a:r>
          </a:p>
        </p:txBody>
      </p:sp>
    </p:spTree>
    <p:extLst>
      <p:ext uri="{BB962C8B-B14F-4D97-AF65-F5344CB8AC3E}">
        <p14:creationId xmlns:p14="http://schemas.microsoft.com/office/powerpoint/2010/main" val="70587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36EA7-863F-431D-B442-52E4EA64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Aikuisten nautojen aggressiivisuus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725DB-2CC9-49AA-B1DD-D4ACCDB3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Tilankäytön suunnittelu: ei ruuhkaa rehun ja muiden resurssien kuten nuolukiven ja karjaharjan luo mentäessä</a:t>
            </a:r>
          </a:p>
          <a:p>
            <a:r>
              <a:rPr lang="fi-FI" dirty="0"/>
              <a:t>Vakaat sosiaaliset ryhmät, mahdollisimman vähän vaihtuvuutta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762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68F4B-DA0B-4996-9571-73B1830A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Käyttäytymistarpeet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214463-DEA8-4B3B-BF18-588A1EE4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Tietyt osat luontaisesta käyttäytymisestä ovat välttämättömiä eläimen normaalin </a:t>
            </a:r>
            <a:r>
              <a:rPr lang="fi-FI" dirty="0" err="1"/>
              <a:t>aivokemiallisen</a:t>
            </a:r>
            <a:r>
              <a:rPr lang="fi-FI" dirty="0"/>
              <a:t> tasapainon ylläpitämiselle</a:t>
            </a:r>
          </a:p>
          <a:p>
            <a:r>
              <a:rPr lang="fi-FI" dirty="0"/>
              <a:t>Jos ne estyvät pitkäksi aikaa, osa yksilöistä keksii, että oloa voi hiukan helpottaa merkityksettömän liikkeen toistamisella (koska se aikaansaa pienten endorfiinimäärien erittymistä)</a:t>
            </a:r>
          </a:p>
          <a:p>
            <a:r>
              <a:rPr lang="fi-FI" dirty="0"/>
              <a:t>Stereotypiat aina oire siitä, että eläin ei ole onnistunut sopeutumaan ympäristöönsä</a:t>
            </a:r>
          </a:p>
          <a:p>
            <a:r>
              <a:rPr lang="fi-FI" dirty="0"/>
              <a:t>Ongelmallisessakin ympäristössä vain osa eläimistä keksii stereotypian – niiden puuttuminen ei ole hyvinvoinnin tae</a:t>
            </a:r>
          </a:p>
        </p:txBody>
      </p:sp>
    </p:spTree>
    <p:extLst>
      <p:ext uri="{BB962C8B-B14F-4D97-AF65-F5344CB8AC3E}">
        <p14:creationId xmlns:p14="http://schemas.microsoft.com/office/powerpoint/2010/main" val="343164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68F4B-DA0B-4996-9571-73B1830A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Stereotyyppisen käyttäytymisen kehittyminen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214463-DEA8-4B3B-BF18-588A1EE47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8055"/>
          </a:xfrm>
        </p:spPr>
        <p:txBody>
          <a:bodyPr>
            <a:normAutofit fontScale="92500"/>
          </a:bodyPr>
          <a:lstStyle/>
          <a:p>
            <a:r>
              <a:rPr lang="fi-FI" dirty="0"/>
              <a:t>Jos eläin kokee ympäristöön sopeutumisen mahdottomaksi, osa yksilöistä keksii, että oloa voi hiukan helpottaa merkityksettömän liikkeen toistamisella (koska se aikaansaa pienten endorfiinimäärien erittymistä)</a:t>
            </a:r>
          </a:p>
          <a:p>
            <a:r>
              <a:rPr lang="fi-FI" dirty="0"/>
              <a:t>Jää helposti huomaamatta: usein taukoaa ihmisen </a:t>
            </a:r>
            <a:r>
              <a:rPr lang="fi-FI" dirty="0" err="1"/>
              <a:t>läsnäollessa</a:t>
            </a:r>
            <a:r>
              <a:rPr lang="fi-FI" dirty="0"/>
              <a:t>, etenkin jos ihminen koetaan uhkaavaksi</a:t>
            </a:r>
          </a:p>
          <a:p>
            <a:r>
              <a:rPr lang="fi-FI" dirty="0"/>
              <a:t>Stereotypia on aina oire siitä, että eläin ei ole onnistunut sopeutumaan ympäristöönsä</a:t>
            </a:r>
          </a:p>
          <a:p>
            <a:r>
              <a:rPr lang="fi-FI" dirty="0"/>
              <a:t>Ongelmallisessakin ympäristössä vain osa eläimistä keksii stereotypian; sen puuttuminen ei ole hyvinvoinnin tae</a:t>
            </a:r>
          </a:p>
        </p:txBody>
      </p:sp>
    </p:spTree>
    <p:extLst>
      <p:ext uri="{BB962C8B-B14F-4D97-AF65-F5344CB8AC3E}">
        <p14:creationId xmlns:p14="http://schemas.microsoft.com/office/powerpoint/2010/main" val="25513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DFCAC-39AD-4D0D-9C37-6710374B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Kielenpyöritys ja muu stereotyyppinen käyttäytyminen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4F2643-2853-43BF-936B-A9A313B87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Mahdollisimman vapaa liikkuminen; pihatossa paljon harvinaisempaa kuin parressa</a:t>
            </a:r>
          </a:p>
          <a:p>
            <a:r>
              <a:rPr lang="fi-FI" dirty="0"/>
              <a:t>Tekemistä suulle: korsirehun jatkuva saatavilla olo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Joskus stereotypia jatkuu lievänä olojen parantamisen jälkeenkin</a:t>
            </a:r>
          </a:p>
        </p:txBody>
      </p:sp>
    </p:spTree>
    <p:extLst>
      <p:ext uri="{BB962C8B-B14F-4D97-AF65-F5344CB8AC3E}">
        <p14:creationId xmlns:p14="http://schemas.microsoft.com/office/powerpoint/2010/main" val="334720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153845-0CE8-4F8C-A616-F4C3A0DD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798" y="365127"/>
            <a:ext cx="6686551" cy="965834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75000"/>
                  </a:schemeClr>
                </a:solidFill>
              </a:rPr>
              <a:t>Kysymyksiä, keskustelua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6188B961-8742-4689-A6C4-D0359F2B0A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799" y="1690689"/>
            <a:ext cx="5424185" cy="5680222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DD5A61D9-1F8F-4022-A7BD-81FE03BBD062}"/>
              </a:ext>
            </a:extLst>
          </p:cNvPr>
          <p:cNvSpPr txBox="1">
            <a:spLocks/>
          </p:cNvSpPr>
          <p:nvPr/>
        </p:nvSpPr>
        <p:spPr>
          <a:xfrm>
            <a:off x="4887946" y="6492874"/>
            <a:ext cx="3246120" cy="365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b="1" dirty="0">
                <a:solidFill>
                  <a:schemeClr val="bg1"/>
                </a:solidFill>
              </a:rPr>
              <a:t>Wikimedia </a:t>
            </a:r>
            <a:r>
              <a:rPr lang="fi-FI" sz="1400" b="1" dirty="0" err="1">
                <a:solidFill>
                  <a:schemeClr val="bg1"/>
                </a:solidFill>
              </a:rPr>
              <a:t>Commons</a:t>
            </a:r>
            <a:r>
              <a:rPr lang="fi-FI" sz="1400" b="1" dirty="0">
                <a:solidFill>
                  <a:schemeClr val="bg1"/>
                </a:solidFill>
              </a:rPr>
              <a:t>, CC0</a:t>
            </a:r>
          </a:p>
        </p:txBody>
      </p:sp>
    </p:spTree>
    <p:extLst>
      <p:ext uri="{BB962C8B-B14F-4D97-AF65-F5344CB8AC3E}">
        <p14:creationId xmlns:p14="http://schemas.microsoft.com/office/powerpoint/2010/main" val="230831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5866D1-17AF-4C1B-8018-D21C31E12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Nautojen yleisimmät käyttäytymishäiriöt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A5C21-3F67-4112-A872-3A4F58BA7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38753"/>
            <a:ext cx="7886700" cy="3838209"/>
          </a:xfrm>
        </p:spPr>
        <p:txBody>
          <a:bodyPr/>
          <a:lstStyle/>
          <a:p>
            <a:pPr lvl="0"/>
            <a:r>
              <a:rPr lang="fi-FI" dirty="0"/>
              <a:t>Navan ja korvien imeminen, vasikoilla ja aikuisilla naudoilla</a:t>
            </a:r>
          </a:p>
          <a:p>
            <a:pPr lvl="0"/>
            <a:r>
              <a:rPr lang="fi-FI" dirty="0"/>
              <a:t>Aggressiivisuus, vasikoilla ja aikuisilla naudoilla</a:t>
            </a:r>
          </a:p>
          <a:p>
            <a:pPr lvl="0"/>
            <a:r>
              <a:rPr lang="fi-FI" dirty="0"/>
              <a:t>kielenpyöritys ja muu stereotyyppinen käyttäytyminen, lähinnä aikuisilla naudoilla</a:t>
            </a:r>
          </a:p>
        </p:txBody>
      </p:sp>
    </p:spTree>
    <p:extLst>
      <p:ext uri="{BB962C8B-B14F-4D97-AF65-F5344CB8AC3E}">
        <p14:creationId xmlns:p14="http://schemas.microsoft.com/office/powerpoint/2010/main" val="23332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1D1628-6F7A-447F-A9CA-DDB140F4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Ennaltaehkäisystä ja hoidosta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0359B7-016A-4A8C-91FF-072C7F2D9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Ennaltaehkäisy paljon helpompaa ja nopeampaa sekä neuvojalle että tuottajalle kuin jo alkaneen ongelman hoito</a:t>
            </a:r>
          </a:p>
          <a:p>
            <a:r>
              <a:rPr lang="fi-FI" dirty="0"/>
              <a:t>Avainasemassa naudan luontaiseen käyttäytymiseen ja motivaatioihin vaikuttavien tekijöiden tuntemus</a:t>
            </a:r>
          </a:p>
          <a:p>
            <a:r>
              <a:rPr lang="fi-FI" dirty="0"/>
              <a:t>Suurin osa näistä on periytynyt lähes muuttumattomina luonnonvaraiselta </a:t>
            </a:r>
            <a:r>
              <a:rPr lang="fi-FI" dirty="0" err="1"/>
              <a:t>kantamuodolta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034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D2098-2F3E-477D-8ACF-68CD978A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Alkuhärkä, naudan </a:t>
            </a:r>
            <a:r>
              <a:rPr lang="fi-FI" dirty="0" err="1">
                <a:solidFill>
                  <a:schemeClr val="accent1"/>
                </a:solidFill>
              </a:rPr>
              <a:t>kantamuoto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260F1E-1A31-414A-9C79-2BB91BE9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706458" cy="271120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Elinympäristö: metsät ja </a:t>
            </a:r>
            <a:r>
              <a:rPr lang="fi-FI" dirty="0" err="1"/>
              <a:t>ruohoarot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Elintapa: eri-ikäisten yksilöiden muodostama kiinteä ryhmä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BF62275-1E46-4D33-B59B-104D223FA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40" r="2502" b="15169"/>
          <a:stretch/>
        </p:blipFill>
        <p:spPr>
          <a:xfrm>
            <a:off x="119864" y="3429000"/>
            <a:ext cx="8215244" cy="3063874"/>
          </a:xfrm>
          <a:prstGeom prst="rect">
            <a:avLst/>
          </a:prstGeom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C194176-18C2-4B7E-AE0F-F74363E12E2E}"/>
              </a:ext>
            </a:extLst>
          </p:cNvPr>
          <p:cNvSpPr txBox="1">
            <a:spLocks/>
          </p:cNvSpPr>
          <p:nvPr/>
        </p:nvSpPr>
        <p:spPr>
          <a:xfrm>
            <a:off x="5897880" y="6492874"/>
            <a:ext cx="3246120" cy="3651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400" dirty="0"/>
              <a:t>Wikimedia </a:t>
            </a:r>
            <a:r>
              <a:rPr lang="fi-FI" sz="1400" dirty="0" err="1"/>
              <a:t>Commons</a:t>
            </a:r>
            <a:r>
              <a:rPr lang="fi-FI" sz="1400" dirty="0"/>
              <a:t> / </a:t>
            </a:r>
            <a:r>
              <a:rPr lang="fi-FI" sz="1400" dirty="0" err="1"/>
              <a:t>DFoidl</a:t>
            </a:r>
            <a:r>
              <a:rPr lang="fi-FI" sz="1400" dirty="0"/>
              <a:t>, CC BY-SA 3.0</a:t>
            </a:r>
          </a:p>
        </p:txBody>
      </p:sp>
    </p:spTree>
    <p:extLst>
      <p:ext uri="{BB962C8B-B14F-4D97-AF65-F5344CB8AC3E}">
        <p14:creationId xmlns:p14="http://schemas.microsoft.com/office/powerpoint/2010/main" val="202542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E4DA15-F3DF-46AB-8F27-17B4A7E9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Kesyn naudan luontainen käyttäytyminen ja sen kehitys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8A692F-99E8-44C3-B13D-AD4E0F76D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fi-FI" dirty="0"/>
              <a:t>Vasikka liittyy emän mukana lamaan ensimmäisinä elinpäivinä, muiden vasikoiden seura</a:t>
            </a:r>
          </a:p>
          <a:p>
            <a:r>
              <a:rPr lang="fi-FI" dirty="0"/>
              <a:t>Vasikka kulkee emänsä mukana kuukausia, vähittäinen vieroitus</a:t>
            </a:r>
          </a:p>
          <a:p>
            <a:r>
              <a:rPr lang="fi-FI" dirty="0"/>
              <a:t>Melko muuttumaton sosiaalinen ryhmä</a:t>
            </a:r>
          </a:p>
          <a:p>
            <a:r>
              <a:rPr lang="fi-FI" dirty="0"/>
              <a:t>Pitkäaikaisia tiettyjen yksilöiden välisiä ystävyyssuhteita</a:t>
            </a:r>
          </a:p>
          <a:p>
            <a:r>
              <a:rPr lang="fi-FI" dirty="0"/>
              <a:t>Liikkumista eri ympäristöjen välillä, laiduntamista, märehtimistä = toiminnassa jokseenkin koko </a:t>
            </a:r>
            <a:r>
              <a:rPr lang="fi-FI" dirty="0" err="1"/>
              <a:t>hereilläoloajan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42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42730B-9F42-424E-A2E0-EECACED2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Käyttäytymishäiriöt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1418A8-64ED-4CA9-920B-66676A98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Käyttäytymishäiriöt usein monen osatekijän summa</a:t>
            </a:r>
          </a:p>
          <a:p>
            <a:r>
              <a:rPr lang="fi-FI" dirty="0"/>
              <a:t>Stressi yhtenä osatekijänä kahta kautta</a:t>
            </a:r>
          </a:p>
          <a:p>
            <a:pPr lvl="1"/>
            <a:r>
              <a:rPr lang="fi-FI" dirty="0"/>
              <a:t>varhainen stressi voi heikentää elimistön stressinhallintajärjestelmien normaalia kehitystä</a:t>
            </a:r>
          </a:p>
          <a:p>
            <a:pPr lvl="1"/>
            <a:r>
              <a:rPr lang="fi-FI" dirty="0"/>
              <a:t>myöhemmin koettu stressi lisää painetta keksiä omia ”ratkaisuja” olon helpottamiseen</a:t>
            </a:r>
          </a:p>
          <a:p>
            <a:r>
              <a:rPr lang="fi-FI" dirty="0"/>
              <a:t>Käyttäytymishäiriö on aina oire siitä, että tilan oloissa on jotain mikä tarvitsee korjaamista – on siis muutettava muutakin kuin vain käyttäytymistä</a:t>
            </a:r>
          </a:p>
        </p:txBody>
      </p:sp>
    </p:spTree>
    <p:extLst>
      <p:ext uri="{BB962C8B-B14F-4D97-AF65-F5344CB8AC3E}">
        <p14:creationId xmlns:p14="http://schemas.microsoft.com/office/powerpoint/2010/main" val="190877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E792F-A495-4939-BABE-1D7C9A2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/>
                </a:solidFill>
              </a:rPr>
              <a:t>Vasikoiden käyttäytymisen kehityksen häiriintymiselle altistavia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FA12FC-A3A2-4A1D-8634-8CCA78DCE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Varhainen vieroitus emästä</a:t>
            </a:r>
          </a:p>
          <a:p>
            <a:r>
              <a:rPr lang="fi-FI" dirty="0"/>
              <a:t>jättää imemisen tarpeen osin tyydyttämättä</a:t>
            </a:r>
          </a:p>
          <a:p>
            <a:r>
              <a:rPr lang="fi-FI" dirty="0"/>
              <a:t>pitää </a:t>
            </a:r>
            <a:r>
              <a:rPr lang="fi-FI" dirty="0" err="1"/>
              <a:t>oksitosiininerityksen</a:t>
            </a:r>
            <a:r>
              <a:rPr lang="fi-FI" dirty="0"/>
              <a:t> normaalia matalampana</a:t>
            </a:r>
          </a:p>
          <a:p>
            <a:r>
              <a:rPr lang="fi-FI" dirty="0"/>
              <a:t>heikentää oppimiskykyä, etenkin kykyä sopeutua olosuhteiden muutoksiin</a:t>
            </a:r>
          </a:p>
          <a:p>
            <a:pPr marL="0" indent="0">
              <a:buNone/>
            </a:pPr>
            <a:r>
              <a:rPr lang="fi-FI" dirty="0"/>
              <a:t>Yksittäiskarsinassa pitäminen</a:t>
            </a:r>
          </a:p>
          <a:p>
            <a:r>
              <a:rPr lang="fi-FI" dirty="0"/>
              <a:t>vähentää sosiaalisten taitojen oppimista</a:t>
            </a:r>
          </a:p>
          <a:p>
            <a:r>
              <a:rPr lang="fi-FI" dirty="0"/>
              <a:t>vähentää leikkikäyttäytymistä, mikä taas voi heikentää oppimiskykyä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356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1E792F-A495-4939-BABE-1D7C9A2D6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Korvien ja navan imeskely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FA12FC-A3A2-4A1D-8634-8CCA78DCE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5051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Vierihoito emän kanssa jos mahdollista</a:t>
            </a:r>
          </a:p>
          <a:p>
            <a:r>
              <a:rPr lang="fi-FI" dirty="0"/>
              <a:t>Jos täysi vierihoito ei mahdollinen, ensimmäisinä elinviikkoina annetaan imeä emää vähintään osapäiväisesti, minkä jälkeen asteittainen erottaminen ensimmäisten kuukausien aikana</a:t>
            </a:r>
          </a:p>
          <a:p>
            <a:r>
              <a:rPr lang="fi-FI" dirty="0"/>
              <a:t>Jos erotetaan emästä, ainakin tuttijuotto ja huvitutteja; jos mahdollista niin myös useampi juottokerta/pv (miel. vähintään kolme)</a:t>
            </a:r>
          </a:p>
          <a:p>
            <a:r>
              <a:rPr lang="fi-FI" dirty="0"/>
              <a:t>Rehun riittävä määrä ja laatu, jotta nälkä ei lisää imeskelyä</a:t>
            </a:r>
          </a:p>
        </p:txBody>
      </p:sp>
    </p:spTree>
    <p:extLst>
      <p:ext uri="{BB962C8B-B14F-4D97-AF65-F5344CB8AC3E}">
        <p14:creationId xmlns:p14="http://schemas.microsoft.com/office/powerpoint/2010/main" val="116441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336EA7-863F-431D-B442-52E4EA645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C00000"/>
                </a:solidFill>
              </a:rPr>
              <a:t>Vasikoiden aggressiivisuus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725DB-2CC9-49AA-B1DD-D4ACCDB32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Keinoja ennaltaehkäisyyn</a:t>
            </a:r>
          </a:p>
          <a:p>
            <a:r>
              <a:rPr lang="fi-FI" dirty="0"/>
              <a:t>Maidosta kilpailemisen ehkäisy: tutti joka vasikalle, tai automaattijuotossakin mahdollisimman monta</a:t>
            </a:r>
          </a:p>
          <a:p>
            <a:r>
              <a:rPr lang="fi-FI" dirty="0"/>
              <a:t>Yleisen aggressiivisuuden ehkäisy: vakaat sosiaaliset ryhmät, mahdollisimman vähän vaihtuvuutta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2416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CB914287122284980A9B12D06F77DE3" ma:contentTypeVersion="1" ma:contentTypeDescription="Luo uusi asiakirja." ma:contentTypeScope="" ma:versionID="7bcbb1c8725f19e74ccee50953c1daf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564a9ede5997e0a0d2a7990cf42fd7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F630C3-3917-429B-AD89-CF0D36F125EE}"/>
</file>

<file path=customXml/itemProps2.xml><?xml version="1.0" encoding="utf-8"?>
<ds:datastoreItem xmlns:ds="http://schemas.openxmlformats.org/officeDocument/2006/customXml" ds:itemID="{6C6B486F-02BA-4ED8-90D5-B41890EB8986}"/>
</file>

<file path=customXml/itemProps3.xml><?xml version="1.0" encoding="utf-8"?>
<ds:datastoreItem xmlns:ds="http://schemas.openxmlformats.org/officeDocument/2006/customXml" ds:itemID="{770B7453-459C-4F9D-96B7-72BB2CC974B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541</Words>
  <Application>Microsoft Office PowerPoint</Application>
  <PresentationFormat>Näytössä katseltava diaesitys (4:3)</PresentationFormat>
  <Paragraphs>69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Tuotantoeläinten häiriökäyttäytymisen ehkäisy nautakarjatiloilla</vt:lpstr>
      <vt:lpstr>Nautojen yleisimmät käyttäytymishäiriöt</vt:lpstr>
      <vt:lpstr>Ennaltaehkäisystä ja hoidosta</vt:lpstr>
      <vt:lpstr>Alkuhärkä, naudan kantamuoto</vt:lpstr>
      <vt:lpstr>Kesyn naudan luontainen käyttäytyminen ja sen kehitys</vt:lpstr>
      <vt:lpstr>Käyttäytymishäiriöt</vt:lpstr>
      <vt:lpstr>Vasikoiden käyttäytymisen kehityksen häiriintymiselle altistavia tekijöitä</vt:lpstr>
      <vt:lpstr>Korvien ja navan imeskely</vt:lpstr>
      <vt:lpstr>Vasikoiden aggressiivisuus</vt:lpstr>
      <vt:lpstr>Aikuisten nautojen aggressiivisuus</vt:lpstr>
      <vt:lpstr>Käyttäytymistarpeet</vt:lpstr>
      <vt:lpstr>Stereotyyppisen käyttäytymisen kehittyminen</vt:lpstr>
      <vt:lpstr>Kielenpyöritys ja muu stereotyyppinen käyttäytyminen</vt:lpstr>
      <vt:lpstr>Kysymyksiä, keskustelua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Helena Telkänranta</dc:creator>
  <cp:lastModifiedBy>Helena Telkänranta</cp:lastModifiedBy>
  <cp:revision>12</cp:revision>
  <dcterms:created xsi:type="dcterms:W3CDTF">2018-09-11T20:28:49Z</dcterms:created>
  <dcterms:modified xsi:type="dcterms:W3CDTF">2018-09-13T05:59:00Z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0x0101003CB914287122284980A9B12D06F77DE3</vt:lpwstr>
  </property>
</Properties>
</file>